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2" r:id="rId10"/>
    <p:sldId id="261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156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/>
              <a:t>Muokkaa alaotsikon perustyyliä napsautt.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tsikko ja kuva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inaus ja kuva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imikort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ainauksen nimikort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osi tai epäto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11.12.2019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11.12.2019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i-FI"/>
              <a:t>Muokkaa tekstin perustyylejä napsauttamalla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11.12.2019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8C69F87C-1FC6-48DF-A31C-4BE4C72852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 err="1"/>
              <a:t>BTMon</a:t>
            </a:r>
            <a:endParaRPr lang="fi-FI" dirty="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66515E98-68B3-4818-BA21-7FB0618610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 dirty="0"/>
              <a:t>Eero Ronkainen</a:t>
            </a:r>
          </a:p>
          <a:p>
            <a:r>
              <a:rPr lang="fi-FI" dirty="0"/>
              <a:t>Matti Aho</a:t>
            </a:r>
          </a:p>
        </p:txBody>
      </p:sp>
    </p:spTree>
    <p:extLst>
      <p:ext uri="{BB962C8B-B14F-4D97-AF65-F5344CB8AC3E}">
        <p14:creationId xmlns:p14="http://schemas.microsoft.com/office/powerpoint/2010/main" val="4133943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8FBDD6C-8027-4087-B54E-B1867DD6B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Projektin Aihe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D20D4E45-5F63-46B0-B160-24B56AE21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Puhelinsovellus, jolla voi </a:t>
            </a:r>
            <a:r>
              <a:rPr lang="fi-FI" dirty="0" err="1"/>
              <a:t>etälukea</a:t>
            </a:r>
            <a:r>
              <a:rPr lang="fi-FI" dirty="0"/>
              <a:t> toisesta laitteesta tulevaa tietoa reaaliajassa.</a:t>
            </a:r>
          </a:p>
          <a:p>
            <a:pPr lvl="1"/>
            <a:r>
              <a:rPr lang="fi-FI" dirty="0"/>
              <a:t>Esim. Voltti/</a:t>
            </a:r>
            <a:r>
              <a:rPr lang="fi-FI" dirty="0" err="1"/>
              <a:t>Amppeerimittari</a:t>
            </a:r>
            <a:endParaRPr lang="fi-FI" dirty="0"/>
          </a:p>
          <a:p>
            <a:r>
              <a:rPr lang="fi-FI" dirty="0"/>
              <a:t>Data kulkee Bluetoothin välityksellä</a:t>
            </a:r>
          </a:p>
          <a:p>
            <a:r>
              <a:rPr lang="fi-FI" dirty="0"/>
              <a:t>Sovellus visualisoi tiedon ja mahdollistaa sen tallentamisen</a:t>
            </a:r>
          </a:p>
        </p:txBody>
      </p:sp>
    </p:spTree>
    <p:extLst>
      <p:ext uri="{BB962C8B-B14F-4D97-AF65-F5344CB8AC3E}">
        <p14:creationId xmlns:p14="http://schemas.microsoft.com/office/powerpoint/2010/main" val="3085295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B64AC97-01A2-4B88-A066-1CFAF470F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5222281" cy="1320800"/>
          </a:xfrm>
        </p:spPr>
        <p:txBody>
          <a:bodyPr>
            <a:normAutofit/>
          </a:bodyPr>
          <a:lstStyle/>
          <a:p>
            <a:r>
              <a:rPr lang="fi-FI"/>
              <a:t>Lukulaite Timeline</a:t>
            </a:r>
            <a:endParaRPr lang="fi-FI" dirty="0"/>
          </a:p>
        </p:txBody>
      </p:sp>
      <p:sp>
        <p:nvSpPr>
          <p:cNvPr id="19" name="Isosceles Triangle 8">
            <a:extLst>
              <a:ext uri="{FF2B5EF4-FFF2-40B4-BE49-F238E27FC236}">
                <a16:creationId xmlns:a16="http://schemas.microsoft.com/office/drawing/2014/main" id="{82FCA8AA-470A-46EF-AC08-74C610468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13201"/>
            <a:ext cx="476655" cy="2844800"/>
          </a:xfrm>
          <a:prstGeom prst="triangle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46573207-C4A2-497D-A1F4-30803C47A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001" y="2160589"/>
            <a:ext cx="5211607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fi-FI" sz="1400" dirty="0"/>
              <a:t>Aluksi Arduino </a:t>
            </a:r>
            <a:r>
              <a:rPr lang="fi-FI" sz="1400" dirty="0" err="1"/>
              <a:t>Mega</a:t>
            </a:r>
            <a:r>
              <a:rPr lang="fi-FI" sz="1400" dirty="0"/>
              <a:t> + Kiinasta ostettu Bluetooth moduuli</a:t>
            </a:r>
          </a:p>
          <a:p>
            <a:pPr lvl="1">
              <a:lnSpc>
                <a:spcPct val="90000"/>
              </a:lnSpc>
            </a:pPr>
            <a:r>
              <a:rPr lang="fi-FI" sz="1400" dirty="0"/>
              <a:t>Ei toiminut</a:t>
            </a:r>
          </a:p>
          <a:p>
            <a:pPr lvl="1">
              <a:lnSpc>
                <a:spcPct val="90000"/>
              </a:lnSpc>
            </a:pPr>
            <a:r>
              <a:rPr lang="fi-FI" sz="1400" dirty="0"/>
              <a:t>Ei tarvittuja vastuksia, tehtiin omat</a:t>
            </a:r>
          </a:p>
          <a:p>
            <a:pPr lvl="1">
              <a:lnSpc>
                <a:spcPct val="90000"/>
              </a:lnSpc>
            </a:pPr>
            <a:r>
              <a:rPr lang="fi-FI" sz="1400" dirty="0"/>
              <a:t>Moduuli hajalla</a:t>
            </a:r>
          </a:p>
          <a:p>
            <a:pPr>
              <a:lnSpc>
                <a:spcPct val="90000"/>
              </a:lnSpc>
            </a:pPr>
            <a:r>
              <a:rPr lang="fi-FI" sz="1400" dirty="0"/>
              <a:t>Viimeksi: </a:t>
            </a:r>
            <a:r>
              <a:rPr lang="fi-FI" sz="1400" dirty="0" err="1"/>
              <a:t>Raspberry</a:t>
            </a:r>
            <a:r>
              <a:rPr lang="fi-FI" sz="1400" dirty="0"/>
              <a:t> </a:t>
            </a:r>
            <a:r>
              <a:rPr lang="fi-FI" sz="1400" dirty="0" err="1"/>
              <a:t>Pi</a:t>
            </a:r>
            <a:r>
              <a:rPr lang="fi-FI" sz="1400" dirty="0"/>
              <a:t> 3b</a:t>
            </a:r>
          </a:p>
          <a:p>
            <a:pPr lvl="1">
              <a:lnSpc>
                <a:spcPct val="90000"/>
              </a:lnSpc>
            </a:pPr>
            <a:r>
              <a:rPr lang="fi-FI" sz="1400" dirty="0" err="1"/>
              <a:t>Research</a:t>
            </a:r>
            <a:r>
              <a:rPr lang="fi-FI" sz="1400" dirty="0"/>
              <a:t> Project seminaarissa käytetty</a:t>
            </a:r>
          </a:p>
          <a:p>
            <a:pPr lvl="1">
              <a:lnSpc>
                <a:spcPct val="90000"/>
              </a:lnSpc>
            </a:pPr>
            <a:r>
              <a:rPr lang="fi-FI" sz="1400" dirty="0"/>
              <a:t>Toimi</a:t>
            </a:r>
          </a:p>
          <a:p>
            <a:pPr>
              <a:lnSpc>
                <a:spcPct val="90000"/>
              </a:lnSpc>
            </a:pPr>
            <a:r>
              <a:rPr lang="fi-FI" sz="1400" dirty="0"/>
              <a:t>Nyt: Arduino </a:t>
            </a:r>
            <a:r>
              <a:rPr lang="fi-FI" sz="1400" dirty="0" err="1"/>
              <a:t>Mega</a:t>
            </a:r>
            <a:r>
              <a:rPr lang="fi-FI" sz="1400" dirty="0"/>
              <a:t> + Lisää Kiinasta ostettuja Bluetooth moduuleja</a:t>
            </a:r>
          </a:p>
          <a:p>
            <a:pPr lvl="1">
              <a:lnSpc>
                <a:spcPct val="90000"/>
              </a:lnSpc>
            </a:pPr>
            <a:r>
              <a:rPr lang="fi-FI" sz="1400" dirty="0"/>
              <a:t>Kiinasta ostettuja vastuksia</a:t>
            </a:r>
          </a:p>
          <a:p>
            <a:pPr lvl="1">
              <a:lnSpc>
                <a:spcPct val="90000"/>
              </a:lnSpc>
            </a:pPr>
            <a:r>
              <a:rPr lang="fi-FI" sz="1400" dirty="0"/>
              <a:t>Neljä moduulia yhteensä</a:t>
            </a:r>
          </a:p>
          <a:p>
            <a:pPr lvl="1">
              <a:lnSpc>
                <a:spcPct val="90000"/>
              </a:lnSpc>
            </a:pPr>
            <a:r>
              <a:rPr lang="fi-FI" sz="1400" dirty="0"/>
              <a:t>Toimii</a:t>
            </a:r>
          </a:p>
          <a:p>
            <a:pPr>
              <a:lnSpc>
                <a:spcPct val="90000"/>
              </a:lnSpc>
            </a:pPr>
            <a:endParaRPr lang="fi-FI" sz="1400" dirty="0"/>
          </a:p>
        </p:txBody>
      </p:sp>
      <p:pic>
        <p:nvPicPr>
          <p:cNvPr id="8" name="Kuva 7" descr="Kuva, joka sisältää kohteen sisä, pöytä, istuminen, puinen&#10;&#10;Kuvaus luotu automaattisesti">
            <a:extLst>
              <a:ext uri="{FF2B5EF4-FFF2-40B4-BE49-F238E27FC236}">
                <a16:creationId xmlns:a16="http://schemas.microsoft.com/office/drawing/2014/main" id="{1BE1C99C-4AC7-4E1E-93C2-AFDFFE239B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64" b="28383"/>
          <a:stretch/>
        </p:blipFill>
        <p:spPr>
          <a:xfrm>
            <a:off x="6129405" y="609600"/>
            <a:ext cx="3144597" cy="2601747"/>
          </a:xfrm>
          <a:prstGeom prst="rect">
            <a:avLst/>
          </a:prstGeom>
        </p:spPr>
      </p:pic>
      <p:pic>
        <p:nvPicPr>
          <p:cNvPr id="5" name="Kuva 4">
            <a:extLst>
              <a:ext uri="{FF2B5EF4-FFF2-40B4-BE49-F238E27FC236}">
                <a16:creationId xmlns:a16="http://schemas.microsoft.com/office/drawing/2014/main" id="{99195C47-3032-4B12-A145-065C0D78D2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92" r="25755"/>
          <a:stretch/>
        </p:blipFill>
        <p:spPr>
          <a:xfrm rot="5400000">
            <a:off x="6400830" y="3168521"/>
            <a:ext cx="2601746" cy="3144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634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Isosceles Triangle 27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Otsikko 1">
            <a:extLst>
              <a:ext uri="{FF2B5EF4-FFF2-40B4-BE49-F238E27FC236}">
                <a16:creationId xmlns:a16="http://schemas.microsoft.com/office/drawing/2014/main" id="{6C7EE136-738D-4203-AFA6-978E83407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1723" y="609600"/>
            <a:ext cx="4512989" cy="2227730"/>
          </a:xfrm>
        </p:spPr>
        <p:txBody>
          <a:bodyPr anchor="ctr">
            <a:normAutofit/>
          </a:bodyPr>
          <a:lstStyle/>
          <a:p>
            <a:r>
              <a:rPr lang="fi-FI">
                <a:solidFill>
                  <a:srgbClr val="FFFFFF"/>
                </a:solidFill>
              </a:rPr>
              <a:t>Sovellus</a:t>
            </a:r>
          </a:p>
        </p:txBody>
      </p:sp>
      <p:pic>
        <p:nvPicPr>
          <p:cNvPr id="7" name="Kuva 6" descr="Kuva, joka sisältää kohteen näyttökuva&#10;&#10;Kuvaus luotu automaattisesti">
            <a:extLst>
              <a:ext uri="{FF2B5EF4-FFF2-40B4-BE49-F238E27FC236}">
                <a16:creationId xmlns:a16="http://schemas.microsoft.com/office/drawing/2014/main" id="{A9253E3C-B75B-4F67-A2A4-4ADAD76FFC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047" y="1168399"/>
            <a:ext cx="2593181" cy="46101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6A768EC0-F0D1-488E-AB81-439CA4F069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1725" y="2837329"/>
            <a:ext cx="4512988" cy="3317938"/>
          </a:xfrm>
        </p:spPr>
        <p:txBody>
          <a:bodyPr anchor="t">
            <a:normAutofit/>
          </a:bodyPr>
          <a:lstStyle/>
          <a:p>
            <a:r>
              <a:rPr lang="fi-FI">
                <a:solidFill>
                  <a:srgbClr val="FFFFFF"/>
                </a:solidFill>
              </a:rPr>
              <a:t>Toteutettu Qt 5.12.5:llä</a:t>
            </a:r>
          </a:p>
          <a:p>
            <a:pPr lvl="1"/>
            <a:r>
              <a:rPr lang="fi-FI">
                <a:solidFill>
                  <a:srgbClr val="FFFFFF"/>
                </a:solidFill>
              </a:rPr>
              <a:t>Lisäkirjastona QtCharts 5.12.5</a:t>
            </a:r>
          </a:p>
          <a:p>
            <a:r>
              <a:rPr lang="fi-FI">
                <a:solidFill>
                  <a:srgbClr val="FFFFFF"/>
                </a:solidFill>
              </a:rPr>
              <a:t>Tunnistaa ja yhdistää lukulaitteeseen automaattisesti</a:t>
            </a:r>
          </a:p>
          <a:p>
            <a:r>
              <a:rPr lang="fi-FI">
                <a:solidFill>
                  <a:srgbClr val="FFFFFF"/>
                </a:solidFill>
              </a:rPr>
              <a:t>Yhdistyksen jälkeen vastaanottaa dataa reaaliajassa</a:t>
            </a:r>
          </a:p>
          <a:p>
            <a:pPr lvl="1"/>
            <a:r>
              <a:rPr lang="fi-FI">
                <a:solidFill>
                  <a:srgbClr val="FFFFFF"/>
                </a:solidFill>
              </a:rPr>
              <a:t>Pystyy vastaanottamaan dataa ainakin 100kpl/s</a:t>
            </a:r>
          </a:p>
          <a:p>
            <a:pPr lvl="1"/>
            <a:r>
              <a:rPr lang="fi-FI">
                <a:solidFill>
                  <a:srgbClr val="FFFFFF"/>
                </a:solidFill>
              </a:rPr>
              <a:t>Graafi näyttää viimeiset 100kpl dataa</a:t>
            </a:r>
          </a:p>
        </p:txBody>
      </p:sp>
    </p:spTree>
    <p:extLst>
      <p:ext uri="{BB962C8B-B14F-4D97-AF65-F5344CB8AC3E}">
        <p14:creationId xmlns:p14="http://schemas.microsoft.com/office/powerpoint/2010/main" val="811356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D8BD30D-E3F4-42D6-A65A-D2C1DF491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Bluetooth</a:t>
            </a:r>
            <a:endParaRPr lang="fi-FI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isällön paikkamerkki 2">
                <a:extLst>
                  <a:ext uri="{FF2B5EF4-FFF2-40B4-BE49-F238E27FC236}">
                    <a16:creationId xmlns:a16="http://schemas.microsoft.com/office/drawing/2014/main" id="{3D47B9A2-36D6-4A9B-9040-4D6C7552CB5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fi-FI" dirty="0"/>
                  <a:t>Toimii juurikin samalla tapaa kuin aikaisemminkin</a:t>
                </a:r>
              </a:p>
              <a:p>
                <a:pPr lvl="1"/>
                <a:r>
                  <a:rPr lang="fi-FI" dirty="0"/>
                  <a:t>Laite etsitään </a:t>
                </a:r>
                <a:r>
                  <a:rPr lang="fi-FI" b="1" dirty="0"/>
                  <a:t>MAC</a:t>
                </a:r>
                <a:r>
                  <a:rPr lang="fi-FI" dirty="0"/>
                  <a:t>-osoitteen perusteella</a:t>
                </a:r>
              </a:p>
              <a:p>
                <a:pPr lvl="1"/>
                <a:r>
                  <a:rPr lang="fi-FI" dirty="0" err="1"/>
                  <a:t>Qt:n</a:t>
                </a:r>
                <a:r>
                  <a:rPr lang="fi-FI" dirty="0"/>
                  <a:t> </a:t>
                </a:r>
                <a:r>
                  <a:rPr lang="fi-FI" dirty="0" err="1"/>
                  <a:t>bluetooth</a:t>
                </a:r>
                <a:r>
                  <a:rPr lang="fi-FI" dirty="0"/>
                  <a:t> kirjaston korkeamman tason signaali saapuneelle datalle ei edelleenkään toimi, käytössä siis matalamman tason funktio..</a:t>
                </a:r>
              </a:p>
              <a:p>
                <a:r>
                  <a:rPr lang="fi-FI" dirty="0"/>
                  <a:t>Saapunut data parsitaan  ja lähetetään käyttöliittymälle</a:t>
                </a:r>
              </a:p>
              <a:p>
                <a:pPr lvl="1"/>
                <a:r>
                  <a:rPr lang="fi-FI" dirty="0"/>
                  <a:t>Data saapuu muodossa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i-FI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i-FI" b="0" i="1" smtClean="0">
                            <a:latin typeface="Cambria Math" panose="02040503050406030204" pitchFamily="18" charset="0"/>
                          </a:rPr>
                          <m:t>𝑚𝑜𝑛𝑖𝑡𝑜𝑟</m:t>
                        </m:r>
                      </m:e>
                      <m:sub>
                        <m:r>
                          <a:rPr lang="fi-FI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i-FI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fi-FI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i-FI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i-FI" i="1">
                            <a:latin typeface="Cambria Math" panose="02040503050406030204" pitchFamily="18" charset="0"/>
                          </a:rPr>
                          <m:t>𝑚𝑜𝑛𝑖𝑡𝑜𝑟</m:t>
                        </m:r>
                      </m:e>
                      <m:sub>
                        <m:r>
                          <a:rPr lang="fi-FI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fi-FI" dirty="0"/>
                  <a:t>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i-FI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i-FI" i="1">
                            <a:latin typeface="Cambria Math" panose="02040503050406030204" pitchFamily="18" charset="0"/>
                          </a:rPr>
                          <m:t>𝑚𝑜𝑛𝑖𝑡𝑜𝑟</m:t>
                        </m:r>
                      </m:e>
                      <m:sub>
                        <m:r>
                          <a:rPr lang="fi-FI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i-FI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fi-FI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i-FI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i-FI" i="1">
                            <a:latin typeface="Cambria Math" panose="02040503050406030204" pitchFamily="18" charset="0"/>
                          </a:rPr>
                          <m:t>𝑚𝑜𝑛𝑖𝑡𝑜𝑟</m:t>
                        </m:r>
                      </m:e>
                      <m:sub>
                        <m:r>
                          <a:rPr lang="fi-FI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fi-FI" dirty="0"/>
                  <a:t>;\n</a:t>
                </a:r>
              </a:p>
              <a:p>
                <a:pPr lvl="1"/>
                <a:r>
                  <a:rPr lang="fi-FI" dirty="0"/>
                  <a:t>Kun data on parsittu, ilmoitetaan käyttöliittymälle signaalin muodossa jonka mukana data siirtyy</a:t>
                </a:r>
              </a:p>
            </p:txBody>
          </p:sp>
        </mc:Choice>
        <mc:Fallback xmlns="">
          <p:sp>
            <p:nvSpPr>
              <p:cNvPr id="3" name="Sisällön paikkamerkki 2">
                <a:extLst>
                  <a:ext uri="{FF2B5EF4-FFF2-40B4-BE49-F238E27FC236}">
                    <a16:creationId xmlns:a16="http://schemas.microsoft.com/office/drawing/2014/main" id="{3D47B9A2-36D6-4A9B-9040-4D6C7552CB5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284" t="-9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98060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39EB339-FF23-4D52-9609-5D57910543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Tiedostonhallinta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isällön paikkamerkki 2">
                <a:extLst>
                  <a:ext uri="{FF2B5EF4-FFF2-40B4-BE49-F238E27FC236}">
                    <a16:creationId xmlns:a16="http://schemas.microsoft.com/office/drawing/2014/main" id="{C7DA33C6-9A16-4EA1-B605-73EF9B09E4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fi-FI" dirty="0"/>
                  <a:t>Mahdollistaa tiedostonimien listaamisen, tiedostojen tallentamisen ja lataamisen</a:t>
                </a:r>
              </a:p>
              <a:p>
                <a:pPr lvl="1"/>
                <a:r>
                  <a:rPr lang="fi-FI" dirty="0"/>
                  <a:t>Ei valmista komponenttia</a:t>
                </a:r>
              </a:p>
              <a:p>
                <a:pPr lvl="1"/>
                <a:r>
                  <a:rPr lang="fi-FI" dirty="0"/>
                  <a:t>Tiedosto- ja kansiorajapinta olemassa</a:t>
                </a:r>
              </a:p>
              <a:p>
                <a:r>
                  <a:rPr lang="fi-FI" dirty="0"/>
                  <a:t>Selvä dokumentaatio ja kaikki toimi odotetusti</a:t>
                </a:r>
              </a:p>
              <a:p>
                <a:r>
                  <a:rPr lang="fi-FI" dirty="0"/>
                  <a:t>Tiedostot </a:t>
                </a:r>
                <a:r>
                  <a:rPr lang="fi-FI" dirty="0" err="1"/>
                  <a:t>tallenetaan</a:t>
                </a:r>
                <a:r>
                  <a:rPr lang="fi-FI" dirty="0"/>
                  <a:t> sovelluksen asennuskansiossa olevaan ”</a:t>
                </a:r>
                <a:r>
                  <a:rPr lang="fi-FI" dirty="0" err="1"/>
                  <a:t>saved</a:t>
                </a:r>
                <a:r>
                  <a:rPr lang="fi-FI" dirty="0"/>
                  <a:t>” –kansioon</a:t>
                </a:r>
              </a:p>
              <a:p>
                <a:pPr lvl="1"/>
                <a:r>
                  <a:rPr lang="fi-FI" dirty="0"/>
                  <a:t>Formaatti UTF-8 </a:t>
                </a:r>
                <a:r>
                  <a:rPr lang="fi-FI" dirty="0" err="1"/>
                  <a:t>enkoodattu</a:t>
                </a:r>
                <a:r>
                  <a:rPr lang="fi-FI" dirty="0"/>
                  <a:t> teksti</a:t>
                </a:r>
              </a:p>
              <a:p>
                <a:pPr lvl="2"/>
                <a:r>
                  <a:rPr lang="fi-FI" dirty="0"/>
                  <a:t>Rivi vastaa yhden monitorin sisältöä</a:t>
                </a:r>
              </a:p>
              <a:p>
                <a:pPr lvl="2"/>
                <a:r>
                  <a:rPr lang="fi-FI" dirty="0"/>
                  <a:t>Sisältö </a:t>
                </a:r>
                <a:r>
                  <a:rPr lang="fi-FI" dirty="0" err="1"/>
                  <a:t>enkoodattu</a:t>
                </a:r>
                <a:r>
                  <a:rPr lang="fi-FI" dirty="0"/>
                  <a:t> muotoon: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fi-FI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i-FI" b="0" i="1" smtClean="0">
                            <a:latin typeface="Cambria Math" panose="02040503050406030204" pitchFamily="18" charset="0"/>
                          </a:rPr>
                          <m:t>𝑙𝑢𝑘𝑢</m:t>
                        </m:r>
                      </m:e>
                      <m:sub>
                        <m:r>
                          <a:rPr lang="fi-FI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fi-FI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fi-FI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i-FI" i="1">
                            <a:latin typeface="Cambria Math" panose="02040503050406030204" pitchFamily="18" charset="0"/>
                          </a:rPr>
                          <m:t>𝑙𝑢𝑘𝑢</m:t>
                        </m:r>
                      </m:e>
                      <m:sub>
                        <m:r>
                          <a:rPr lang="fi-FI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fi-FI" b="0" i="1" smtClean="0">
                        <a:latin typeface="Cambria Math" panose="02040503050406030204" pitchFamily="18" charset="0"/>
                      </a:rPr>
                      <m:t>,  </m:t>
                    </m:r>
                    <m:sSub>
                      <m:sSubPr>
                        <m:ctrlPr>
                          <a:rPr lang="fi-FI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fi-FI" i="1" smtClean="0">
                            <a:latin typeface="Cambria Math" panose="02040503050406030204" pitchFamily="18" charset="0"/>
                          </a:rPr>
                          <m:t>𝑙𝑢𝑘𝑢</m:t>
                        </m:r>
                      </m:e>
                      <m:sub>
                        <m:r>
                          <a:rPr lang="fi-FI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fi-FI" b="0" i="1" smtClean="0">
                        <a:latin typeface="Cambria Math" panose="02040503050406030204" pitchFamily="18" charset="0"/>
                      </a:rPr>
                      <m:t>…</m:t>
                    </m:r>
                  </m:oMath>
                </a14:m>
                <a:endParaRPr lang="fi-FI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3" name="Sisällön paikkamerkki 2">
                <a:extLst>
                  <a:ext uri="{FF2B5EF4-FFF2-40B4-BE49-F238E27FC236}">
                    <a16:creationId xmlns:a16="http://schemas.microsoft.com/office/drawing/2014/main" id="{C7DA33C6-9A16-4EA1-B605-73EF9B09E4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2" t="-942" r="-567"/>
                </a:stretch>
              </a:blipFill>
            </p:spPr>
            <p:txBody>
              <a:bodyPr/>
              <a:lstStyle/>
              <a:p>
                <a:r>
                  <a:rPr lang="fi-FI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084807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B190C504-401A-436E-8184-8DE84EFB8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fi-FI" dirty="0"/>
              <a:t>Käyttöliittymä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3BDDB0B-9F7D-44E8-A877-F5EEBAF0C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5220430" cy="3880773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fi-FI" sz="1500" dirty="0"/>
              <a:t>Tarvittiin näkymiä</a:t>
            </a:r>
          </a:p>
          <a:p>
            <a:pPr lvl="1">
              <a:lnSpc>
                <a:spcPct val="90000"/>
              </a:lnSpc>
            </a:pPr>
            <a:r>
              <a:rPr lang="fi-FI" sz="1500" dirty="0"/>
              <a:t>Ei olemassa olevaa komponenttia/koodia</a:t>
            </a:r>
          </a:p>
          <a:p>
            <a:pPr lvl="1">
              <a:lnSpc>
                <a:spcPct val="90000"/>
              </a:lnSpc>
            </a:pPr>
            <a:r>
              <a:rPr lang="fi-FI" sz="1500" dirty="0"/>
              <a:t>Ratkaisuksi </a:t>
            </a:r>
            <a:r>
              <a:rPr lang="fi-FI" sz="1500" dirty="0" err="1"/>
              <a:t>StackView</a:t>
            </a:r>
            <a:endParaRPr lang="fi-FI" sz="1500" dirty="0"/>
          </a:p>
          <a:p>
            <a:pPr lvl="2">
              <a:lnSpc>
                <a:spcPct val="90000"/>
              </a:lnSpc>
            </a:pPr>
            <a:r>
              <a:rPr lang="fi-FI" sz="1500" dirty="0"/>
              <a:t>Mahdollistaa elementtien puskun ja animoimisen</a:t>
            </a:r>
          </a:p>
          <a:p>
            <a:pPr>
              <a:lnSpc>
                <a:spcPct val="90000"/>
              </a:lnSpc>
            </a:pPr>
            <a:r>
              <a:rPr lang="fi-FI" sz="1500" dirty="0" err="1"/>
              <a:t>FileView</a:t>
            </a:r>
            <a:r>
              <a:rPr lang="fi-FI" sz="1500" dirty="0"/>
              <a:t> ja </a:t>
            </a:r>
            <a:r>
              <a:rPr lang="fi-FI" sz="1500" dirty="0" err="1"/>
              <a:t>SnapShotView</a:t>
            </a:r>
            <a:r>
              <a:rPr lang="fi-FI" sz="1500" dirty="0"/>
              <a:t> päivitettävä kesken ajon</a:t>
            </a:r>
          </a:p>
          <a:p>
            <a:pPr lvl="1">
              <a:lnSpc>
                <a:spcPct val="90000"/>
              </a:lnSpc>
            </a:pPr>
            <a:r>
              <a:rPr lang="fi-FI" sz="1500" dirty="0"/>
              <a:t>Luotava dynaamisesti koodista</a:t>
            </a:r>
          </a:p>
          <a:p>
            <a:pPr lvl="1">
              <a:lnSpc>
                <a:spcPct val="90000"/>
              </a:lnSpc>
            </a:pPr>
            <a:r>
              <a:rPr lang="fi-FI" sz="1500" dirty="0"/>
              <a:t>Annetaan tarvittava data</a:t>
            </a:r>
          </a:p>
          <a:p>
            <a:pPr>
              <a:lnSpc>
                <a:spcPct val="90000"/>
              </a:lnSpc>
            </a:pPr>
            <a:r>
              <a:rPr lang="fi-FI" sz="1500" dirty="0"/>
              <a:t>Kontekstin ylläpitäminen vaikeaa</a:t>
            </a:r>
          </a:p>
          <a:p>
            <a:pPr lvl="1">
              <a:lnSpc>
                <a:spcPct val="90000"/>
              </a:lnSpc>
            </a:pPr>
            <a:r>
              <a:rPr lang="fi-FI" sz="1500" dirty="0"/>
              <a:t>Dynaamisesti luotu komponentti ei tunne muuta ohjelmaa</a:t>
            </a:r>
          </a:p>
          <a:p>
            <a:pPr lvl="1">
              <a:lnSpc>
                <a:spcPct val="90000"/>
              </a:lnSpc>
            </a:pPr>
            <a:r>
              <a:rPr lang="fi-FI" sz="1500" dirty="0"/>
              <a:t>Pitää kuitenkin pystyä sulkemaan ”näkymä” komponentista käsin</a:t>
            </a:r>
          </a:p>
          <a:p>
            <a:pPr>
              <a:lnSpc>
                <a:spcPct val="90000"/>
              </a:lnSpc>
            </a:pPr>
            <a:endParaRPr lang="fi-FI" sz="1500" dirty="0"/>
          </a:p>
        </p:txBody>
      </p:sp>
      <p:pic>
        <p:nvPicPr>
          <p:cNvPr id="7" name="Kuva 6">
            <a:extLst>
              <a:ext uri="{FF2B5EF4-FFF2-40B4-BE49-F238E27FC236}">
                <a16:creationId xmlns:a16="http://schemas.microsoft.com/office/drawing/2014/main" id="{00D0C44A-86A4-4F46-BD92-85DFB3EB8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" b="4657"/>
          <a:stretch/>
        </p:blipFill>
        <p:spPr>
          <a:xfrm>
            <a:off x="5711043" y="601032"/>
            <a:ext cx="4535616" cy="559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9237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A975FC0-EA08-4BB5-8610-B2C874D3B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Mystistä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45499DF6-C009-4BB6-944D-ABC6B6D922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i-FI" dirty="0"/>
              <a:t>Pakettien versiot ei vastaa dokumentaatiota</a:t>
            </a:r>
          </a:p>
          <a:p>
            <a:pPr lvl="1"/>
            <a:r>
              <a:rPr lang="fi-FI" dirty="0" err="1"/>
              <a:t>QtCharts</a:t>
            </a:r>
            <a:r>
              <a:rPr lang="fi-FI" dirty="0"/>
              <a:t> dokumentaatio versiossa 2.13</a:t>
            </a:r>
          </a:p>
          <a:p>
            <a:pPr lvl="1"/>
            <a:r>
              <a:rPr lang="fi-FI" dirty="0"/>
              <a:t>Suurin versio asennuspaketeissa 2.3</a:t>
            </a:r>
          </a:p>
          <a:p>
            <a:r>
              <a:rPr lang="fi-FI" dirty="0"/>
              <a:t>Kaikki toiminnot ei tee sitä mitä lupaavat</a:t>
            </a:r>
          </a:p>
          <a:p>
            <a:pPr lvl="1"/>
            <a:r>
              <a:rPr lang="fi-FI" dirty="0"/>
              <a:t>&amp;</a:t>
            </a:r>
            <a:r>
              <a:rPr lang="fi-FI" dirty="0" err="1"/>
              <a:t>QBluetoothSocket</a:t>
            </a:r>
            <a:r>
              <a:rPr lang="fi-FI" dirty="0"/>
              <a:t>::</a:t>
            </a:r>
            <a:r>
              <a:rPr lang="fi-FI" dirty="0" err="1"/>
              <a:t>readyRead</a:t>
            </a:r>
            <a:r>
              <a:rPr lang="fi-FI" dirty="0"/>
              <a:t> ei ikinä tehnyt mitään</a:t>
            </a:r>
          </a:p>
          <a:p>
            <a:pPr lvl="1"/>
            <a:r>
              <a:rPr lang="fi-FI" dirty="0"/>
              <a:t>&amp;</a:t>
            </a:r>
            <a:r>
              <a:rPr lang="fi-FI" dirty="0" err="1"/>
              <a:t>QIODevice</a:t>
            </a:r>
            <a:r>
              <a:rPr lang="fi-FI" dirty="0"/>
              <a:t>::</a:t>
            </a:r>
            <a:r>
              <a:rPr lang="fi-FI" dirty="0" err="1"/>
              <a:t>readyRead</a:t>
            </a:r>
            <a:r>
              <a:rPr lang="fi-FI" dirty="0"/>
              <a:t> toimi</a:t>
            </a:r>
          </a:p>
          <a:p>
            <a:r>
              <a:rPr lang="fi-FI" dirty="0"/>
              <a:t>Kummallisia interaktioita käyttöliittymässä</a:t>
            </a:r>
          </a:p>
          <a:p>
            <a:pPr lvl="1"/>
            <a:r>
              <a:rPr lang="fi-FI" dirty="0"/>
              <a:t>Skrollauskomponentin lisääminen listan ympärille </a:t>
            </a:r>
            <a:r>
              <a:rPr lang="fi-FI" dirty="0" err="1"/>
              <a:t>hajoittaa</a:t>
            </a:r>
            <a:r>
              <a:rPr lang="fi-FI" dirty="0"/>
              <a:t> listan elementtien skaalauksen vain korkeuden osalta</a:t>
            </a:r>
          </a:p>
          <a:p>
            <a:r>
              <a:rPr lang="fi-FI" dirty="0"/>
              <a:t>Sovellus ei ikinä kysyt luku/kirjoitusoikeuksia, mutta ne toimii</a:t>
            </a:r>
          </a:p>
          <a:p>
            <a:pPr lvl="1"/>
            <a:r>
              <a:rPr lang="fi-FI" dirty="0"/>
              <a:t>Bluetoothille piti manuaalisesti implementoida oikeuksien kysely</a:t>
            </a:r>
          </a:p>
        </p:txBody>
      </p:sp>
    </p:spTree>
    <p:extLst>
      <p:ext uri="{BB962C8B-B14F-4D97-AF65-F5344CB8AC3E}">
        <p14:creationId xmlns:p14="http://schemas.microsoft.com/office/powerpoint/2010/main" val="3375441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E0A46D21-5400-468F-B71C-44CAEBEF5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Lopuksi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9CB36811-EB3F-48A5-B6DF-B49EEDEDA6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Bluetooth implementaatio ei hajonnut esityksien välillä</a:t>
            </a:r>
          </a:p>
          <a:p>
            <a:r>
              <a:rPr lang="fi-FI" dirty="0"/>
              <a:t>Mitä suositumpi aihe, sitä parempi dokumentaatio</a:t>
            </a:r>
          </a:p>
          <a:p>
            <a:r>
              <a:rPr lang="fi-FI" dirty="0"/>
              <a:t>Kehitys loppupuolella helpompaa</a:t>
            </a:r>
          </a:p>
          <a:p>
            <a:pPr lvl="1"/>
            <a:r>
              <a:rPr lang="fi-FI" dirty="0" err="1"/>
              <a:t>Qt:n</a:t>
            </a:r>
            <a:r>
              <a:rPr lang="fi-FI" dirty="0"/>
              <a:t> ympäristöstä alkoi saada paremman hajun</a:t>
            </a:r>
          </a:p>
          <a:p>
            <a:r>
              <a:rPr lang="fi-FI" dirty="0"/>
              <a:t>Sovellus tekee sitä mitä haluttiinkin</a:t>
            </a:r>
          </a:p>
          <a:p>
            <a:r>
              <a:rPr lang="fi-FI" dirty="0"/>
              <a:t>Jatkokehitysideaa löytyy</a:t>
            </a:r>
          </a:p>
        </p:txBody>
      </p:sp>
    </p:spTree>
    <p:extLst>
      <p:ext uri="{BB962C8B-B14F-4D97-AF65-F5344CB8AC3E}">
        <p14:creationId xmlns:p14="http://schemas.microsoft.com/office/powerpoint/2010/main" val="1023897294"/>
      </p:ext>
    </p:extLst>
  </p:cSld>
  <p:clrMapOvr>
    <a:masterClrMapping/>
  </p:clrMapOvr>
</p:sld>
</file>

<file path=ppt/theme/theme1.xml><?xml version="1.0" encoding="utf-8"?>
<a:theme xmlns:a="http://schemas.openxmlformats.org/drawingml/2006/main" name="Pinta">
  <a:themeElements>
    <a:clrScheme name="Mukautettu 1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00B0F0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0964A22D9AFA48B17099B4558D51C0" ma:contentTypeVersion="9" ma:contentTypeDescription="Create a new document." ma:contentTypeScope="" ma:versionID="e322d59ff179396b431e7bff0d164796">
  <xsd:schema xmlns:xsd="http://www.w3.org/2001/XMLSchema" xmlns:xs="http://www.w3.org/2001/XMLSchema" xmlns:p="http://schemas.microsoft.com/office/2006/metadata/properties" xmlns:ns3="c22da966-17e8-4d0c-8174-35cf0c8093ff" xmlns:ns4="ad832176-271d-4a96-b2d7-83e94438354d" targetNamespace="http://schemas.microsoft.com/office/2006/metadata/properties" ma:root="true" ma:fieldsID="5f83cfbb9d8ba9aaf3e4d3606a34802d" ns3:_="" ns4:_="">
    <xsd:import namespace="c22da966-17e8-4d0c-8174-35cf0c8093ff"/>
    <xsd:import namespace="ad832176-271d-4a96-b2d7-83e94438354d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2da966-17e8-4d0c-8174-35cf0c8093f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d832176-271d-4a96-b2d7-83e94438354d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CB7338A-A6C7-4C3C-9430-9608FE8D3DB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22da966-17e8-4d0c-8174-35cf0c8093ff"/>
    <ds:schemaRef ds:uri="ad832176-271d-4a96-b2d7-83e94438354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AB10FD4-B80A-4D4C-9C30-1666571C08B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92E220-EDD2-4E86-AEC8-B9133C712CDE}">
  <ds:schemaRefs>
    <ds:schemaRef ds:uri="c22da966-17e8-4d0c-8174-35cf0c8093ff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ad832176-271d-4a96-b2d7-83e94438354d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369</Words>
  <Application>Microsoft Office PowerPoint</Application>
  <PresentationFormat>Laajakuva</PresentationFormat>
  <Paragraphs>72</Paragraphs>
  <Slides>9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4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Trebuchet MS</vt:lpstr>
      <vt:lpstr>Wingdings 3</vt:lpstr>
      <vt:lpstr>Pinta</vt:lpstr>
      <vt:lpstr>BTMon</vt:lpstr>
      <vt:lpstr>Projektin Aihe</vt:lpstr>
      <vt:lpstr>Lukulaite Timeline</vt:lpstr>
      <vt:lpstr>Sovellus</vt:lpstr>
      <vt:lpstr>Bluetooth</vt:lpstr>
      <vt:lpstr>Tiedostonhallinta</vt:lpstr>
      <vt:lpstr>Käyttöliittymä</vt:lpstr>
      <vt:lpstr>Mystistä</vt:lpstr>
      <vt:lpstr>Lopuksi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BTMon</dc:title>
  <dc:creator>Eero Ronkainen</dc:creator>
  <cp:lastModifiedBy>Eero Ronkainen</cp:lastModifiedBy>
  <cp:revision>1</cp:revision>
  <dcterms:created xsi:type="dcterms:W3CDTF">2019-12-11T15:44:52Z</dcterms:created>
  <dcterms:modified xsi:type="dcterms:W3CDTF">2019-12-11T16:44:25Z</dcterms:modified>
</cp:coreProperties>
</file>